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2" r:id="rId3"/>
    <p:sldId id="304" r:id="rId4"/>
    <p:sldId id="305" r:id="rId5"/>
    <p:sldId id="310" r:id="rId6"/>
    <p:sldId id="311" r:id="rId7"/>
    <p:sldId id="289" r:id="rId8"/>
    <p:sldId id="301" r:id="rId9"/>
    <p:sldId id="288" r:id="rId10"/>
    <p:sldId id="277" r:id="rId11"/>
    <p:sldId id="281" r:id="rId12"/>
    <p:sldId id="286" r:id="rId13"/>
    <p:sldId id="287" r:id="rId14"/>
    <p:sldId id="282" r:id="rId15"/>
    <p:sldId id="307" r:id="rId16"/>
    <p:sldId id="292" r:id="rId17"/>
    <p:sldId id="306" r:id="rId18"/>
    <p:sldId id="303" r:id="rId19"/>
    <p:sldId id="291" r:id="rId20"/>
    <p:sldId id="297" r:id="rId21"/>
    <p:sldId id="296" r:id="rId22"/>
    <p:sldId id="293" r:id="rId23"/>
    <p:sldId id="298" r:id="rId24"/>
    <p:sldId id="299" r:id="rId25"/>
    <p:sldId id="300" r:id="rId26"/>
    <p:sldId id="276" r:id="rId27"/>
    <p:sldId id="309" r:id="rId28"/>
    <p:sldId id="308" r:id="rId29"/>
    <p:sldId id="295" r:id="rId30"/>
    <p:sldId id="294" r:id="rId31"/>
    <p:sldId id="284" r:id="rId32"/>
    <p:sldId id="275" r:id="rId33"/>
    <p:sldId id="262" r:id="rId34"/>
    <p:sldId id="278" r:id="rId35"/>
    <p:sldId id="258" r:id="rId36"/>
    <p:sldId id="283" r:id="rId37"/>
    <p:sldId id="279" r:id="rId38"/>
    <p:sldId id="261" r:id="rId39"/>
    <p:sldId id="263" r:id="rId40"/>
    <p:sldId id="280" r:id="rId41"/>
    <p:sldId id="271" r:id="rId42"/>
    <p:sldId id="27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CF6D6B-8270-3A42-9305-567FBDCE6D55}">
          <p14:sldIdLst>
            <p14:sldId id="256"/>
            <p14:sldId id="302"/>
            <p14:sldId id="304"/>
            <p14:sldId id="305"/>
            <p14:sldId id="310"/>
            <p14:sldId id="311"/>
            <p14:sldId id="289"/>
            <p14:sldId id="301"/>
            <p14:sldId id="288"/>
            <p14:sldId id="277"/>
          </p14:sldIdLst>
        </p14:section>
        <p14:section name="THOR-Soar Architecture" id="{E79B06EF-0522-9041-B983-59E052717898}">
          <p14:sldIdLst>
            <p14:sldId id="281"/>
            <p14:sldId id="286"/>
            <p14:sldId id="287"/>
            <p14:sldId id="282"/>
            <p14:sldId id="307"/>
            <p14:sldId id="292"/>
            <p14:sldId id="306"/>
            <p14:sldId id="303"/>
            <p14:sldId id="291"/>
            <p14:sldId id="297"/>
            <p14:sldId id="296"/>
            <p14:sldId id="293"/>
            <p14:sldId id="298"/>
            <p14:sldId id="299"/>
            <p14:sldId id="300"/>
          </p14:sldIdLst>
        </p14:section>
        <p14:section name="Timers" id="{255F7C2E-C4AF-2640-BD36-152EBA3B79AE}">
          <p14:sldIdLst>
            <p14:sldId id="276"/>
            <p14:sldId id="309"/>
            <p14:sldId id="308"/>
          </p14:sldIdLst>
        </p14:section>
        <p14:section name="UI" id="{6ECF848C-FD39-AB40-8E11-482027C18C9F}">
          <p14:sldIdLst>
            <p14:sldId id="295"/>
            <p14:sldId id="294"/>
          </p14:sldIdLst>
        </p14:section>
        <p14:section name="THOR-Soar Configuration" id="{FD48CABE-FDE3-F24D-AE40-60A83366EDA2}">
          <p14:sldIdLst>
            <p14:sldId id="284"/>
          </p14:sldIdLst>
        </p14:section>
        <p14:section name="Unity" id="{7354CB0E-EA27-3A4D-AE9A-20E3BA35C292}">
          <p14:sldIdLst>
            <p14:sldId id="275"/>
            <p14:sldId id="262"/>
            <p14:sldId id="278"/>
            <p14:sldId id="258"/>
            <p14:sldId id="283"/>
            <p14:sldId id="279"/>
            <p14:sldId id="261"/>
            <p14:sldId id="263"/>
            <p14:sldId id="280"/>
          </p14:sldIdLst>
        </p14:section>
        <p14:section name="Wrap-up" id="{C973B192-5C85-7148-B59C-CEC76D2CA430}">
          <p14:sldIdLst>
            <p14:sldId id="271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EAF"/>
    <a:srgbClr val="164472"/>
    <a:srgbClr val="2D74B9"/>
    <a:srgbClr val="2D7B49"/>
    <a:srgbClr val="2B7949"/>
    <a:srgbClr val="ACE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3"/>
    <p:restoredTop sz="69219"/>
  </p:normalViewPr>
  <p:slideViewPr>
    <p:cSldViewPr snapToGrid="0" snapToObjects="1">
      <p:cViewPr varScale="1">
        <p:scale>
          <a:sx n="68" d="100"/>
          <a:sy n="68" d="100"/>
        </p:scale>
        <p:origin x="2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D8AC45-120A-5AFA-96EC-DABF14935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09BEB-330F-956F-8C24-5D1F298260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3859-302B-314A-BF8D-76DED3DDFEA0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D4D19-A423-A17E-3DCE-C04DB9EA2A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3B278-7FE8-A926-DA1C-A75CB9333F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F51EC-9BB4-3C44-BD08-436EA1B6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689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6945-A3E1-EA4E-B4C4-402771C2DEE7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513B7-582E-E94F-B866-EE2577944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310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20s </a:t>
            </a:r>
            <a:r>
              <a:rPr lang="en-US"/>
              <a:t>per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1DB9A-2C95-D6AA-8E80-8A4D417AC3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45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ManipulaTHOR</a:t>
            </a:r>
            <a:r>
              <a:rPr lang="en-US" dirty="0"/>
              <a:t> gives full control of robot hinges (6DOF arm), sensor data</a:t>
            </a:r>
          </a:p>
          <a:p>
            <a:r>
              <a:rPr lang="en-US" dirty="0" err="1"/>
              <a:t>RoboTHOR</a:t>
            </a:r>
            <a:r>
              <a:rPr lang="en-US" dirty="0"/>
              <a:t> is about navigating </a:t>
            </a:r>
            <a:r>
              <a:rPr lang="en-US" dirty="0" err="1"/>
              <a:t>dynamicenvironments</a:t>
            </a:r>
            <a:r>
              <a:rPr lang="en-US" dirty="0"/>
              <a:t>, testing real robots</a:t>
            </a:r>
          </a:p>
          <a:p>
            <a:r>
              <a:rPr lang="en-US" dirty="0"/>
              <a:t>We use </a:t>
            </a:r>
            <a:r>
              <a:rPr lang="en-US" dirty="0" err="1"/>
              <a:t>iTHOR</a:t>
            </a:r>
            <a:r>
              <a:rPr lang="en-US" dirty="0"/>
              <a:t>, which provides mostly symbolic action API (open container, put in container, toggle switch, move)</a:t>
            </a:r>
          </a:p>
          <a:p>
            <a:r>
              <a:rPr lang="en-US" dirty="0" err="1"/>
              <a:t>ProcTHOR</a:t>
            </a:r>
            <a:r>
              <a:rPr lang="en-US" dirty="0"/>
              <a:t> is named for “procedural generation”, but it’s also potentially really nice because we can quickly edit scene JSON.</a:t>
            </a:r>
          </a:p>
          <a:p>
            <a:r>
              <a:rPr lang="en-US" dirty="0"/>
              <a:t>    - More machine-writable than human-writable:</a:t>
            </a:r>
          </a:p>
          <a:p>
            <a:r>
              <a:rPr lang="en-US" dirty="0"/>
              <a:t>        - no visual tool</a:t>
            </a:r>
            <a:br>
              <a:rPr lang="en-US" dirty="0"/>
            </a:br>
            <a:r>
              <a:rPr lang="en-US" dirty="0"/>
              <a:t>        - no object browser</a:t>
            </a:r>
          </a:p>
          <a:p>
            <a:r>
              <a:rPr lang="en-US" dirty="0"/>
              <a:t>        - object center coordinates and facing direction are not uniform</a:t>
            </a:r>
          </a:p>
          <a:p>
            <a:r>
              <a:rPr lang="en-US" dirty="0"/>
              <a:t>        - lots of attributes to edit, no documentation on how to put together</a:t>
            </a:r>
          </a:p>
          <a:p>
            <a:r>
              <a:rPr lang="en-US" dirty="0"/>
              <a:t>        - generation script digs into guts, no documentation, very magical</a:t>
            </a:r>
          </a:p>
          <a:p>
            <a:r>
              <a:rPr lang="en-US" dirty="0"/>
              <a:t>    - There are hundreds of available generated scenes, though, so it is possible to filter down to ones with certain parameters (number of rooms, present room types, unique objects, etc.)</a:t>
            </a:r>
          </a:p>
          <a:p>
            <a:r>
              <a:rPr lang="en-US" dirty="0"/>
              <a:t>    - Limited object library. No oven, for example. </a:t>
            </a:r>
            <a:r>
              <a:rPr lang="en-US" dirty="0" err="1"/>
              <a:t>iTHOR</a:t>
            </a:r>
            <a:r>
              <a:rPr lang="en-US" dirty="0"/>
              <a:t> scene items are not usable.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69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396DD-85D3-85ED-A6AD-20A5F637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84815-2DCC-4AC6-1B77-4ABCF5A22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2E08C-556B-C765-4196-9ED66812C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ManipulaTHOR</a:t>
            </a:r>
            <a:r>
              <a:rPr lang="en-US" dirty="0"/>
              <a:t> gives full control of robot hinges (6DOF arm), sensor data</a:t>
            </a:r>
          </a:p>
          <a:p>
            <a:r>
              <a:rPr lang="en-US" dirty="0" err="1"/>
              <a:t>RoboTHOR</a:t>
            </a:r>
            <a:r>
              <a:rPr lang="en-US" dirty="0"/>
              <a:t> is about navigating </a:t>
            </a:r>
            <a:r>
              <a:rPr lang="en-US" dirty="0" err="1"/>
              <a:t>dynamicenvironments</a:t>
            </a:r>
            <a:r>
              <a:rPr lang="en-US" dirty="0"/>
              <a:t>, testing real robots</a:t>
            </a:r>
          </a:p>
          <a:p>
            <a:r>
              <a:rPr lang="en-US" dirty="0"/>
              <a:t>We use </a:t>
            </a:r>
            <a:r>
              <a:rPr lang="en-US" dirty="0" err="1"/>
              <a:t>iTHOR</a:t>
            </a:r>
            <a:r>
              <a:rPr lang="en-US" dirty="0"/>
              <a:t>, which provides mostly symbolic action API (open container, put in container, toggle switch, move)</a:t>
            </a:r>
          </a:p>
          <a:p>
            <a:r>
              <a:rPr lang="en-US" dirty="0" err="1"/>
              <a:t>ProcTHOR</a:t>
            </a:r>
            <a:r>
              <a:rPr lang="en-US" dirty="0"/>
              <a:t> is named for “procedural generation”, but it’s also potentially really nice because we can quickly edit scene JSON.</a:t>
            </a:r>
          </a:p>
          <a:p>
            <a:r>
              <a:rPr lang="en-US" dirty="0"/>
              <a:t>    - More machine-writable than human-writable:</a:t>
            </a:r>
          </a:p>
          <a:p>
            <a:r>
              <a:rPr lang="en-US" dirty="0"/>
              <a:t>        - no visual tool</a:t>
            </a:r>
            <a:br>
              <a:rPr lang="en-US" dirty="0"/>
            </a:br>
            <a:r>
              <a:rPr lang="en-US" dirty="0"/>
              <a:t>        - no object browser</a:t>
            </a:r>
          </a:p>
          <a:p>
            <a:r>
              <a:rPr lang="en-US" dirty="0"/>
              <a:t>        - object center coordinates and facing direction are not uniform</a:t>
            </a:r>
          </a:p>
          <a:p>
            <a:r>
              <a:rPr lang="en-US" dirty="0"/>
              <a:t>        - lots of attributes to edit, no documentation on how to put together</a:t>
            </a:r>
          </a:p>
          <a:p>
            <a:r>
              <a:rPr lang="en-US" dirty="0"/>
              <a:t>        - generation script digs into guts, no documentation, very magical</a:t>
            </a:r>
          </a:p>
          <a:p>
            <a:r>
              <a:rPr lang="en-US" dirty="0"/>
              <a:t>    - There are hundreds of available generated scenes, though, so it is possible to filter down to ones with certain parameters (number of rooms, present room types, unique objects, etc.)</a:t>
            </a:r>
          </a:p>
          <a:p>
            <a:r>
              <a:rPr lang="en-US" dirty="0"/>
              <a:t>    - Limited object library. No oven, for example. </a:t>
            </a:r>
            <a:r>
              <a:rPr lang="en-US" dirty="0" err="1"/>
              <a:t>iTHOR</a:t>
            </a:r>
            <a:r>
              <a:rPr lang="en-US" dirty="0"/>
              <a:t> scene items are not usable.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94B81-8A32-11BD-9EA3-D8771C1C73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A7695-3941-6845-C0A9-48A5000C8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34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https://ai2thor.allenai.org/</a:t>
            </a:r>
            <a:r>
              <a:rPr lang="en-US" dirty="0" err="1"/>
              <a:t>ithor</a:t>
            </a:r>
            <a:r>
              <a:rPr lang="en-US" dirty="0"/>
              <a:t>/documentation/objects/object-types</a:t>
            </a:r>
          </a:p>
          <a:p>
            <a:r>
              <a:rPr lang="en-US" dirty="0"/>
              <a:t>213 object types</a:t>
            </a:r>
          </a:p>
          <a:p>
            <a:r>
              <a:rPr lang="en-US" dirty="0"/>
              <a:t>Actually restricts what objects can go in a give container by default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47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from Aaron Mininger</a:t>
            </a:r>
          </a:p>
          <a:p>
            <a:r>
              <a:rPr lang="en-US" dirty="0"/>
              <a:t>Fork is public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61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data is most of what goes on the input link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95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object, plus the robot and camera, have SVS meshes associated with them.</a:t>
            </a:r>
          </a:p>
          <a:p>
            <a:endParaRPr lang="en-US" dirty="0"/>
          </a:p>
          <a:p>
            <a:r>
              <a:rPr lang="en-US" dirty="0"/>
              <a:t>Can see via CLI commands, but next slide SVS viewer is easier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03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items inside cabinets, drawers, shelves, the fridge, etc. So lots of exploring to do.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29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is there for the </a:t>
            </a:r>
            <a:r>
              <a:rPr lang="en-US" dirty="0" err="1"/>
              <a:t>ManipulaTHOR</a:t>
            </a:r>
            <a:r>
              <a:rPr lang="en-US" dirty="0"/>
              <a:t> API, but </a:t>
            </a:r>
            <a:r>
              <a:rPr lang="en-US" dirty="0" err="1"/>
              <a:t>iTHOR</a:t>
            </a:r>
            <a:r>
              <a:rPr lang="en-US" dirty="0"/>
              <a:t> API uses instantaneous object changes</a:t>
            </a:r>
          </a:p>
          <a:p>
            <a:r>
              <a:rPr lang="en-US" dirty="0"/>
              <a:t>TODO picture of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one timer application right now is cooking, though we may apply it to others like dishwasher washing in the future.</a:t>
            </a:r>
          </a:p>
          <a:p>
            <a:r>
              <a:rPr lang="en-US" dirty="0"/>
              <a:t>Energy measured in joules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52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1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Controller object.</a:t>
            </a:r>
          </a:p>
          <a:p>
            <a:r>
              <a:rPr lang="en-US" dirty="0"/>
              <a:t>Here we specify the scene and the Unity window size.</a:t>
            </a:r>
          </a:p>
          <a:p>
            <a:r>
              <a:rPr lang="en-US" dirty="0"/>
              <a:t>This starts the unity executable and creates an HTTP connection to it.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58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00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45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7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06E0D-271C-2360-581F-0F8176216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99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0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actions with no arguments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4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Actions that take an object argument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22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print Apple|….|….|….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instant changes when picking up potato, toggling microwave, cooking potato</a:t>
            </a:r>
          </a:p>
          <a:p>
            <a:r>
              <a:rPr lang="en-US" dirty="0"/>
              <a:t>Notice that actions are instantaneous. No conception of time with the </a:t>
            </a:r>
            <a:r>
              <a:rPr lang="en-US" dirty="0" err="1"/>
              <a:t>iTHOR</a:t>
            </a:r>
            <a:r>
              <a:rPr lang="en-US" dirty="0"/>
              <a:t> API.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74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8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Attributions:</a:t>
            </a:r>
          </a:p>
          <a:p>
            <a:r>
              <a:rPr lang="en-US" dirty="0"/>
              <a:t>HTTP logo: https://</a:t>
            </a:r>
            <a:r>
              <a:rPr lang="en-US" dirty="0" err="1"/>
              <a:t>www.flaticon.com</a:t>
            </a:r>
            <a:r>
              <a:rPr lang="en-US" dirty="0"/>
              <a:t>/free-icon/http_1276433</a:t>
            </a:r>
          </a:p>
          <a:p>
            <a:r>
              <a:rPr lang="en-US" dirty="0"/>
              <a:t>Python and C# logos: Wikipedia/Wikimedia Commons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13B7-582E-E94F-B866-EE25779442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85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8336-3D7E-3042-B33D-E690532DF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0CCBE-74AD-E049-A727-32468C218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9222" y="3565318"/>
            <a:ext cx="556877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CBE8D-5297-C147-8194-1339688C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25B5C06-EAAF-A749-BBD8-447E40854C57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F3921-0C4A-FE4B-92C7-4DC7EFEC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EB248-4553-3341-B1C2-6E172FFD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5A0AE10D-C487-F949-A92C-E21691EA5A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5848" y="3361101"/>
            <a:ext cx="4234249" cy="20641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3ED1C7-4643-2D46-9E7E-622B2A407F23}"/>
              </a:ext>
            </a:extLst>
          </p:cNvPr>
          <p:cNvSpPr/>
          <p:nvPr userDrawn="1"/>
        </p:nvSpPr>
        <p:spPr>
          <a:xfrm>
            <a:off x="-22295" y="-12358"/>
            <a:ext cx="407504" cy="6885432"/>
          </a:xfrm>
          <a:prstGeom prst="rect">
            <a:avLst/>
          </a:prstGeom>
          <a:solidFill>
            <a:srgbClr val="A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015B5-BDD5-DB43-9850-F6756B5FE413}"/>
              </a:ext>
            </a:extLst>
          </p:cNvPr>
          <p:cNvSpPr/>
          <p:nvPr userDrawn="1"/>
        </p:nvSpPr>
        <p:spPr>
          <a:xfrm>
            <a:off x="393581" y="-8241"/>
            <a:ext cx="150116" cy="6885432"/>
          </a:xfrm>
          <a:prstGeom prst="rect">
            <a:avLst/>
          </a:prstGeom>
          <a:solidFill>
            <a:srgbClr val="2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727E-E383-2040-B162-50B0BF62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AE8C7-8DBD-1D4C-8DC6-EC4FD9ECC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EABA3-1AA3-C54C-A042-69F88833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D9FA5-8683-4748-A947-83D0D24C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1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140B2-C8DD-7D49-8C4C-E76A36F9E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6BC09-9D38-D546-93F8-A40091D34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64398-367E-6C4D-9143-F7CB6D471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D7A82-46CE-5847-967B-6FADC684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8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7821-4D55-0449-A265-E5073969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6447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5222-F0F0-CD40-BDA6-BF3A418C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57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59D40-DAF0-934E-AD5D-CE319220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04088"/>
            <a:ext cx="4114800" cy="228600"/>
          </a:xfrm>
        </p:spPr>
        <p:txBody>
          <a:bodyPr/>
          <a:lstStyle>
            <a:lvl1pPr>
              <a:defRPr sz="1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4D2A7-6DC6-474C-ACB2-4D5C3301316E}"/>
              </a:ext>
            </a:extLst>
          </p:cNvPr>
          <p:cNvSpPr/>
          <p:nvPr userDrawn="1"/>
        </p:nvSpPr>
        <p:spPr>
          <a:xfrm>
            <a:off x="-22295" y="-12358"/>
            <a:ext cx="407504" cy="6885432"/>
          </a:xfrm>
          <a:prstGeom prst="rect">
            <a:avLst/>
          </a:prstGeom>
          <a:solidFill>
            <a:srgbClr val="A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84A6F3-5B4C-0545-A867-47D86544BD53}"/>
              </a:ext>
            </a:extLst>
          </p:cNvPr>
          <p:cNvSpPr/>
          <p:nvPr userDrawn="1"/>
        </p:nvSpPr>
        <p:spPr>
          <a:xfrm>
            <a:off x="393581" y="-8241"/>
            <a:ext cx="150116" cy="6885432"/>
          </a:xfrm>
          <a:prstGeom prst="rect">
            <a:avLst/>
          </a:prstGeom>
          <a:solidFill>
            <a:srgbClr val="2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1CB0-23F0-CB45-A7F4-DC4C6BA8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5216" y="6479320"/>
            <a:ext cx="418070" cy="365125"/>
          </a:xfrm>
        </p:spPr>
        <p:txBody>
          <a:bodyPr/>
          <a:lstStyle>
            <a:lvl1pPr>
              <a:defRPr sz="10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6803-4D45-8F42-9625-52830752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2DCE7-712E-2B48-B8D0-4711A376D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AE253-0C04-4F4B-B746-39FB9830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A5088-EFBE-6D47-9AC7-D88472DC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2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AA9E-9038-E145-A9AA-554385B4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EBC2-66E4-A741-B696-F3D08DC58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4C7B3-7A9D-E749-AE40-BD65C4F6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FB4CA-79BA-224A-B8E6-75D1A1F3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C2C47-9245-2F47-B90C-FF2C8854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2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EBFD-A83B-2047-A62B-AA4E0474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E508C-5D2C-0645-9BF1-7B42FCD9D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82D44-F4D8-7E42-98A9-6878BEF01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5B926-2727-0849-92AD-EF15880F1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F4463-B941-BE42-997E-4740C6BE2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76468C-D838-3F44-ABDD-3F95582F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817BF-7E0B-C94D-92BD-F583AB55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2FF-AC46-0640-AD7D-12BC1145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7EEAB-510B-6A4F-A13F-2FB4C480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EBD25-079B-154D-A968-650A1775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4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07848-B6DF-8543-B2B0-E2C3D709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77FF2-5581-3247-A41D-D7AB059B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7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3F16-58A9-4E48-8A35-DFE4C9AF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C8EA-20F0-504A-AFA6-B7B005C35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0A530-A3D6-B842-B311-C4579BB6A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FDFB5-BB9B-7D4F-A817-BCA14E43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DB600-3C57-A744-BAFD-E9603893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7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975FD-473A-1B46-8898-1D23F732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3D1938-14C3-8249-8D17-C1D8E97CAE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881D2-0036-7D4F-B9B7-240B96026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67AA0-67E4-A043-BBA3-4D105A680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A0DF2-2E3E-FB47-9462-F644253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EDF-9339-DF44-A240-6BDBFF050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0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696579-403A-2D49-854A-F302A0CC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940" y="365125"/>
            <a:ext cx="94508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BA885-C88A-8443-BEC5-6285044E5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2BFCA-B87E-4D49-9D40-90A0A8220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9173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69BE9-79B8-3444-86D7-BD0CDEB294EB}"/>
              </a:ext>
            </a:extLst>
          </p:cNvPr>
          <p:cNvSpPr/>
          <p:nvPr userDrawn="1"/>
        </p:nvSpPr>
        <p:spPr>
          <a:xfrm>
            <a:off x="-22295" y="-12358"/>
            <a:ext cx="407504" cy="6885432"/>
          </a:xfrm>
          <a:prstGeom prst="rect">
            <a:avLst/>
          </a:prstGeom>
          <a:solidFill>
            <a:srgbClr val="A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B7603F-716A-7640-8650-BC1C2787F571}"/>
              </a:ext>
            </a:extLst>
          </p:cNvPr>
          <p:cNvSpPr/>
          <p:nvPr userDrawn="1"/>
        </p:nvSpPr>
        <p:spPr>
          <a:xfrm>
            <a:off x="393581" y="-8241"/>
            <a:ext cx="150116" cy="6885432"/>
          </a:xfrm>
          <a:prstGeom prst="rect">
            <a:avLst/>
          </a:prstGeom>
          <a:solidFill>
            <a:srgbClr val="2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CB11-A8CB-9B44-B1BE-A61179558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79" y="647683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B65E7EDF-9339-DF44-A240-6BDBFF0504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F53DB1AD-80EE-3140-B163-9C553C810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6757" t="19438" r="57365" b="13617"/>
          <a:stretch/>
        </p:blipFill>
        <p:spPr>
          <a:xfrm>
            <a:off x="748639" y="547317"/>
            <a:ext cx="949358" cy="8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64472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ko/photo/138299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photo/person-cooking-on-black-cooking-pan-4781610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08675&amp;picture=burnt-toast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00D3-8C13-3748-A9A7-B688F6C88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Integrating AI2THOR and Soar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3E68-1249-204C-A48B-06B2A33426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Jim Beyer</a:t>
            </a:r>
          </a:p>
          <a:p>
            <a:r>
              <a:rPr lang="en-US"/>
              <a:t>Nathan Glenn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1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E6C80-44F7-A852-1500-395B027A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AI2THOR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D3709D-0421-8C42-6D74-37EE4398446A}"/>
              </a:ext>
            </a:extLst>
          </p:cNvPr>
          <p:cNvGrpSpPr/>
          <p:nvPr/>
        </p:nvGrpSpPr>
        <p:grpSpPr>
          <a:xfrm>
            <a:off x="932897" y="1687487"/>
            <a:ext cx="10326205" cy="4908883"/>
            <a:chOff x="932897" y="1687487"/>
            <a:chExt cx="10326205" cy="49088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114D01-1C7F-B758-A578-262A685CEF49}"/>
                </a:ext>
              </a:extLst>
            </p:cNvPr>
            <p:cNvGrpSpPr/>
            <p:nvPr/>
          </p:nvGrpSpPr>
          <p:grpSpPr>
            <a:xfrm>
              <a:off x="932897" y="1687487"/>
              <a:ext cx="10326205" cy="4275397"/>
              <a:chOff x="1666829" y="1687127"/>
              <a:chExt cx="10326205" cy="427539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79307F8-CF9F-5EF0-F156-4953390A71DD}"/>
                  </a:ext>
                </a:extLst>
              </p:cNvPr>
              <p:cNvGrpSpPr/>
              <p:nvPr/>
            </p:nvGrpSpPr>
            <p:grpSpPr>
              <a:xfrm>
                <a:off x="1666829" y="1687127"/>
                <a:ext cx="3161810" cy="4275397"/>
                <a:chOff x="1034321" y="1690688"/>
                <a:chExt cx="3161810" cy="427539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3E84786-79C5-6502-8B24-B31E8D26315A}"/>
                    </a:ext>
                  </a:extLst>
                </p:cNvPr>
                <p:cNvSpPr/>
                <p:nvPr/>
              </p:nvSpPr>
              <p:spPr>
                <a:xfrm>
                  <a:off x="1034321" y="1690688"/>
                  <a:ext cx="3161810" cy="427539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B3A09184-7C72-FAA0-2E4F-6C578FFB57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537" b="15836"/>
                <a:stretch/>
              </p:blipFill>
              <p:spPr bwMode="auto">
                <a:xfrm>
                  <a:off x="1386402" y="2586156"/>
                  <a:ext cx="2457648" cy="24809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10EB409-24FF-B708-544F-8A3BC7C64730}"/>
                  </a:ext>
                </a:extLst>
              </p:cNvPr>
              <p:cNvGrpSpPr/>
              <p:nvPr/>
            </p:nvGrpSpPr>
            <p:grpSpPr>
              <a:xfrm>
                <a:off x="5183061" y="3349533"/>
                <a:ext cx="2743200" cy="1325564"/>
                <a:chOff x="4990177" y="2962989"/>
                <a:chExt cx="2743200" cy="1325564"/>
              </a:xfrm>
            </p:grpSpPr>
            <p:sp>
              <p:nvSpPr>
                <p:cNvPr id="7" name="Left-Right Arrow 6">
                  <a:extLst>
                    <a:ext uri="{FF2B5EF4-FFF2-40B4-BE49-F238E27FC236}">
                      <a16:creationId xmlns:a16="http://schemas.microsoft.com/office/drawing/2014/main" id="{7FD3D08E-A43F-2C59-C9A3-6B8BF83FE212}"/>
                    </a:ext>
                  </a:extLst>
                </p:cNvPr>
                <p:cNvSpPr/>
                <p:nvPr/>
              </p:nvSpPr>
              <p:spPr>
                <a:xfrm>
                  <a:off x="4990177" y="3294380"/>
                  <a:ext cx="2743200" cy="662782"/>
                </a:xfrm>
                <a:prstGeom prst="left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358CBD9-96F2-BE6B-353C-636E44D5D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00482" y="2962989"/>
                  <a:ext cx="1325564" cy="1325564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351AB81-F678-C3E1-0BE9-BEC4A95D6DE1}"/>
                  </a:ext>
                </a:extLst>
              </p:cNvPr>
              <p:cNvGrpSpPr/>
              <p:nvPr/>
            </p:nvGrpSpPr>
            <p:grpSpPr>
              <a:xfrm>
                <a:off x="8280683" y="1690688"/>
                <a:ext cx="3712351" cy="4271836"/>
                <a:chOff x="7711057" y="1573967"/>
                <a:chExt cx="3712351" cy="427183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BDFF8C6-0E54-D11C-1586-A99A0FA302D3}"/>
                    </a:ext>
                  </a:extLst>
                </p:cNvPr>
                <p:cNvSpPr/>
                <p:nvPr/>
              </p:nvSpPr>
              <p:spPr>
                <a:xfrm>
                  <a:off x="7711057" y="1573967"/>
                  <a:ext cx="3712351" cy="427183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BF24D88D-0F5C-3B3C-C4EE-BFCEEADFFC2A}"/>
                    </a:ext>
                  </a:extLst>
                </p:cNvPr>
                <p:cNvGrpSpPr/>
                <p:nvPr/>
              </p:nvGrpSpPr>
              <p:grpSpPr>
                <a:xfrm>
                  <a:off x="7780667" y="1874195"/>
                  <a:ext cx="3492500" cy="3622790"/>
                  <a:chOff x="7780667" y="1874195"/>
                  <a:chExt cx="3492500" cy="3622790"/>
                </a:xfrm>
              </p:grpSpPr>
              <p:pic>
                <p:nvPicPr>
                  <p:cNvPr id="4098" name="Picture 2">
                    <a:extLst>
                      <a:ext uri="{FF2B5EF4-FFF2-40B4-BE49-F238E27FC236}">
                        <a16:creationId xmlns:a16="http://schemas.microsoft.com/office/drawing/2014/main" id="{8359F6F3-10FD-6D12-CDC0-0F22B6DC6A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012" t="20319" r="23144" b="19742"/>
                  <a:stretch/>
                </p:blipFill>
                <p:spPr bwMode="auto">
                  <a:xfrm>
                    <a:off x="8552554" y="1874195"/>
                    <a:ext cx="1948727" cy="21692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04" name="Picture 8">
                    <a:extLst>
                      <a:ext uri="{FF2B5EF4-FFF2-40B4-BE49-F238E27FC236}">
                        <a16:creationId xmlns:a16="http://schemas.microsoft.com/office/drawing/2014/main" id="{F5D29971-C4A1-64BD-4A5E-D4194AE612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80667" y="4226985"/>
                    <a:ext cx="3492500" cy="127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6C4393-EE24-4281-5DA0-3963C5ECACF2}"/>
                </a:ext>
              </a:extLst>
            </p:cNvPr>
            <p:cNvSpPr txBox="1"/>
            <p:nvPr/>
          </p:nvSpPr>
          <p:spPr>
            <a:xfrm>
              <a:off x="8860555" y="6103828"/>
              <a:ext cx="1084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0CDADF-B962-FBA2-B8CC-519FF0B49257}"/>
                </a:ext>
              </a:extLst>
            </p:cNvPr>
            <p:cNvSpPr txBox="1"/>
            <p:nvPr/>
          </p:nvSpPr>
          <p:spPr>
            <a:xfrm>
              <a:off x="1971431" y="6073150"/>
              <a:ext cx="1084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Client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46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DB50-3A35-CF50-A551-B6FD96B0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THOR-Soar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87513-16E4-7340-A698-033FBF4F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2" r="5389" b="5554"/>
          <a:stretch/>
        </p:blipFill>
        <p:spPr>
          <a:xfrm>
            <a:off x="1504435" y="1374526"/>
            <a:ext cx="9207843" cy="548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66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7A45E-51F1-80B4-38ED-C564BB48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6AA20-8482-16D3-BBD6-781687293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F4CCA-6CA4-A574-792D-0D4C16EEE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5" r="17163" b="36551"/>
          <a:stretch/>
        </p:blipFill>
        <p:spPr>
          <a:xfrm>
            <a:off x="1683078" y="182562"/>
            <a:ext cx="9349684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6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8A42-D16C-0A50-7E80-0A03954C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7C8C1-3604-63D7-7849-0C99DDDD7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0C3CB-19EF-09E4-738C-493C1971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62" t="50000" r="18258"/>
          <a:stretch/>
        </p:blipFill>
        <p:spPr>
          <a:xfrm>
            <a:off x="1616235" y="528403"/>
            <a:ext cx="10397768" cy="580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1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13B4-6FCE-AEA8-18B6-114258B0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AI2THOR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EC7B-4C72-484A-CB50-8F28F8A19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iTHOR</a:t>
            </a:r>
            <a:r>
              <a:rPr lang="en-US" dirty="0"/>
              <a:t> – symbolic actions, rich scenes</a:t>
            </a:r>
          </a:p>
          <a:p>
            <a:r>
              <a:rPr lang="en-US" dirty="0" err="1"/>
              <a:t>ManipulaTHOR</a:t>
            </a:r>
            <a:r>
              <a:rPr lang="en-US" dirty="0"/>
              <a:t> – fine-grained motor control and sensing</a:t>
            </a:r>
          </a:p>
          <a:p>
            <a:r>
              <a:rPr lang="en-US" dirty="0" err="1"/>
              <a:t>RoboTHOR</a:t>
            </a:r>
            <a:r>
              <a:rPr lang="en-US" dirty="0"/>
              <a:t> – real remote environments</a:t>
            </a:r>
          </a:p>
          <a:p>
            <a:r>
              <a:rPr lang="en-US" dirty="0" err="1"/>
              <a:t>ProcTHOR</a:t>
            </a:r>
            <a:r>
              <a:rPr lang="en-US" dirty="0"/>
              <a:t> – JSON-based scenes</a:t>
            </a:r>
          </a:p>
        </p:txBody>
      </p:sp>
    </p:spTree>
    <p:extLst>
      <p:ext uri="{BB962C8B-B14F-4D97-AF65-F5344CB8AC3E}">
        <p14:creationId xmlns:p14="http://schemas.microsoft.com/office/powerpoint/2010/main" val="295257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439BD-01C1-45FD-51D5-1F712AB6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0592-A92B-E370-FB67-B32F2A6E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AI2THOR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4A41-9945-DFBF-CFAB-2E32D04D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iTHOR</a:t>
            </a:r>
            <a:r>
              <a:rPr lang="en-US" b="1" dirty="0"/>
              <a:t> – symbolic actions, rich scenes</a:t>
            </a:r>
          </a:p>
          <a:p>
            <a:r>
              <a:rPr lang="en-US" dirty="0" err="1">
                <a:solidFill>
                  <a:srgbClr val="ACAEAF"/>
                </a:solidFill>
              </a:rPr>
              <a:t>ManipulaTHOR</a:t>
            </a:r>
            <a:r>
              <a:rPr lang="en-US" dirty="0">
                <a:solidFill>
                  <a:srgbClr val="ACAEAF"/>
                </a:solidFill>
              </a:rPr>
              <a:t> – fine-grained motor control and sensing</a:t>
            </a:r>
          </a:p>
          <a:p>
            <a:r>
              <a:rPr lang="en-US" dirty="0" err="1">
                <a:solidFill>
                  <a:srgbClr val="ACAEAF"/>
                </a:solidFill>
              </a:rPr>
              <a:t>RoboTHOR</a:t>
            </a:r>
            <a:r>
              <a:rPr lang="en-US" dirty="0">
                <a:solidFill>
                  <a:srgbClr val="ACAEAF"/>
                </a:solidFill>
              </a:rPr>
              <a:t> – real remote environments</a:t>
            </a:r>
          </a:p>
          <a:p>
            <a:r>
              <a:rPr lang="en-US" dirty="0" err="1">
                <a:solidFill>
                  <a:srgbClr val="ACAEAF"/>
                </a:solidFill>
              </a:rPr>
              <a:t>ProcTHOR</a:t>
            </a:r>
            <a:r>
              <a:rPr lang="en-US" dirty="0">
                <a:solidFill>
                  <a:srgbClr val="ACAEAF"/>
                </a:solidFill>
              </a:rPr>
              <a:t> – JSON-based scenes</a:t>
            </a:r>
          </a:p>
        </p:txBody>
      </p:sp>
    </p:spTree>
    <p:extLst>
      <p:ext uri="{BB962C8B-B14F-4D97-AF65-F5344CB8AC3E}">
        <p14:creationId xmlns:p14="http://schemas.microsoft.com/office/powerpoint/2010/main" val="1498730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D677-23A8-0647-3269-7225DAE4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A806-5F63-2984-D703-5F39C6B0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Object identification</a:t>
            </a:r>
          </a:p>
          <a:p>
            <a:endParaRPr lang="en-US" dirty="0"/>
          </a:p>
          <a:p>
            <a:r>
              <a:rPr lang="en-US" dirty="0"/>
              <a:t>Motor control</a:t>
            </a:r>
          </a:p>
          <a:p>
            <a:endParaRPr lang="en-US" dirty="0"/>
          </a:p>
          <a:p>
            <a:r>
              <a:rPr lang="en-US" dirty="0"/>
              <a:t>Navigation/environment mapping</a:t>
            </a:r>
          </a:p>
        </p:txBody>
      </p:sp>
    </p:spTree>
    <p:extLst>
      <p:ext uri="{BB962C8B-B14F-4D97-AF65-F5344CB8AC3E}">
        <p14:creationId xmlns:p14="http://schemas.microsoft.com/office/powerpoint/2010/main" val="7213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4AFE-D351-1396-A0D1-F7B341CF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AF46C-80CA-2C7D-3FB9-BE675A948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7BDB0-CA28-A301-A9CD-C2F37BA0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7" r="7609" b="10816"/>
          <a:stretch/>
        </p:blipFill>
        <p:spPr>
          <a:xfrm>
            <a:off x="520772" y="0"/>
            <a:ext cx="11429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1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61E7-9C80-096A-B239-2CE8B989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Pysoarlib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791E-8B72-E98F-6593-758336848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Wraps Python SML bindings</a:t>
            </a:r>
          </a:p>
          <a:p>
            <a:r>
              <a:rPr lang="en-US" dirty="0"/>
              <a:t>Manages:</a:t>
            </a:r>
          </a:p>
          <a:p>
            <a:pPr lvl="1"/>
            <a:r>
              <a:rPr lang="en-US" dirty="0"/>
              <a:t>Registering handlers</a:t>
            </a:r>
          </a:p>
          <a:p>
            <a:pPr lvl="1"/>
            <a:r>
              <a:rPr lang="en-US" dirty="0"/>
              <a:t>I/O</a:t>
            </a:r>
          </a:p>
          <a:p>
            <a:pPr lvl="1"/>
            <a:r>
              <a:rPr lang="en-US" dirty="0"/>
              <a:t>Agent/kernel lifetime</a:t>
            </a:r>
          </a:p>
          <a:p>
            <a:pPr lvl="1"/>
            <a:r>
              <a:rPr lang="en-US" dirty="0"/>
              <a:t>Configuration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/Center-for-Integrated-Cognition/</a:t>
            </a:r>
            <a:r>
              <a:rPr lang="en-US" dirty="0" err="1"/>
              <a:t>pysoarlib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3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0DEF-17B1-5F2B-91CD-39FA2077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7409-7BB0-2599-B603-1E364924D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source, </a:t>
            </a:r>
            <a:r>
              <a:rPr lang="en-US" dirty="0" err="1"/>
              <a:t>smem</a:t>
            </a:r>
            <a:r>
              <a:rPr lang="en-US" dirty="0"/>
              <a:t> source, open debugger, remote/local</a:t>
            </a:r>
          </a:p>
          <a:p>
            <a:r>
              <a:rPr lang="en-US" dirty="0"/>
              <a:t>Frustum culling</a:t>
            </a:r>
          </a:p>
          <a:p>
            <a:r>
              <a:rPr lang="en-US" dirty="0"/>
              <a:t>AI2THOR params like viewing distance</a:t>
            </a:r>
          </a:p>
        </p:txBody>
      </p:sp>
    </p:spTree>
    <p:extLst>
      <p:ext uri="{BB962C8B-B14F-4D97-AF65-F5344CB8AC3E}">
        <p14:creationId xmlns:p14="http://schemas.microsoft.com/office/powerpoint/2010/main" val="198810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A251-74C6-05F6-3143-685F4E56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AI2THOR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7C772-304D-9CC5-D2D5-4B51AE8F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Allen Institute for AI</a:t>
            </a:r>
          </a:p>
          <a:p>
            <a:r>
              <a:rPr lang="en-US" dirty="0"/>
              <a:t>Physics simulator, AI research environment written in Unity/C#</a:t>
            </a:r>
          </a:p>
          <a:p>
            <a:r>
              <a:rPr lang="en-US" dirty="0"/>
              <a:t>Controlled via Python over HTTP</a:t>
            </a:r>
          </a:p>
          <a:p>
            <a:r>
              <a:rPr lang="en-US" dirty="0"/>
              <a:t>Symbolic actions</a:t>
            </a:r>
          </a:p>
          <a:p>
            <a:r>
              <a:rPr lang="en-US" dirty="0"/>
              <a:t>Object states</a:t>
            </a:r>
          </a:p>
        </p:txBody>
      </p:sp>
    </p:spTree>
    <p:extLst>
      <p:ext uri="{BB962C8B-B14F-4D97-AF65-F5344CB8AC3E}">
        <p14:creationId xmlns:p14="http://schemas.microsoft.com/office/powerpoint/2010/main" val="3193305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47DF-6FA5-AD84-1D05-E559F118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8CC0D-D18E-B93D-1C66-C70E33038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Robot’s position and pose</a:t>
            </a:r>
          </a:p>
          <a:p>
            <a:r>
              <a:rPr lang="en-US" dirty="0"/>
              <a:t>Held object ID</a:t>
            </a:r>
          </a:p>
          <a:p>
            <a:r>
              <a:rPr lang="en-US" dirty="0"/>
              <a:t>Absolute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FFD65-F8C3-F1F4-510E-0A63FC53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0" y="4001294"/>
            <a:ext cx="11500332" cy="160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4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715C-98E6-1310-B902-A469A6BB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93B9B-5E89-6E7F-F474-E613BD7F6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Objects:</a:t>
            </a:r>
          </a:p>
          <a:p>
            <a:pPr lvl="1"/>
            <a:r>
              <a:rPr lang="en-US" dirty="0"/>
              <a:t>Location/position</a:t>
            </a:r>
          </a:p>
          <a:p>
            <a:pPr lvl="1"/>
            <a:r>
              <a:rPr lang="en-US" dirty="0"/>
              <a:t>States: open/closed, cooked/raw, on/off</a:t>
            </a:r>
          </a:p>
          <a:p>
            <a:pPr lvl="1"/>
            <a:r>
              <a:rPr lang="en-US" dirty="0"/>
              <a:t>Material name, mass, temperature</a:t>
            </a:r>
          </a:p>
          <a:p>
            <a:pPr lvl="1"/>
            <a:r>
              <a:rPr lang="en-US" dirty="0"/>
              <a:t>Handle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678F65-1074-4C78-7C1C-297EA5F4E061}"/>
              </a:ext>
            </a:extLst>
          </p:cNvPr>
          <p:cNvGrpSpPr/>
          <p:nvPr/>
        </p:nvGrpSpPr>
        <p:grpSpPr>
          <a:xfrm>
            <a:off x="1073206" y="4038543"/>
            <a:ext cx="10523972" cy="2819457"/>
            <a:chOff x="1090139" y="3673418"/>
            <a:chExt cx="10523972" cy="2819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4C9BED-44C5-7678-E778-88327D0C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84" t="12847" b="76189"/>
            <a:stretch/>
          </p:blipFill>
          <p:spPr>
            <a:xfrm>
              <a:off x="1090139" y="3673418"/>
              <a:ext cx="10523972" cy="7998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8E1C72-132C-C04F-74B9-E9163A1A2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84" t="72316"/>
            <a:stretch/>
          </p:blipFill>
          <p:spPr>
            <a:xfrm>
              <a:off x="1090139" y="4473268"/>
              <a:ext cx="10523972" cy="2019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689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05FE-DB6D-7698-8F4C-0C245369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Attributes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ED973E-D0C7-C844-8230-954F837169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75525"/>
              </p:ext>
            </p:extLst>
          </p:nvPr>
        </p:nvGraphicFramePr>
        <p:xfrm>
          <a:off x="838199" y="1480018"/>
          <a:ext cx="6662166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639367705"/>
                    </a:ext>
                  </a:extLst>
                </a:gridCol>
                <a:gridCol w="4559046">
                  <a:extLst>
                    <a:ext uri="{9D8B030D-6E8A-4147-A177-3AD203B41FA5}">
                      <a16:colId xmlns:a16="http://schemas.microsoft.com/office/drawing/2014/main" val="479074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1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category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pot, coffee machine, microwave,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6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material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wood, paper, glass, metal,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60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>
                          <a:effectLst/>
                          <a:latin typeface="ui-sans-serif"/>
                        </a:rPr>
                        <a:t>mass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[float]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22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>
                          <a:effectLst/>
                          <a:latin typeface="ui-sans-serif"/>
                        </a:rPr>
                        <a:t>temperature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cold, room-temp, 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75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liquid-contents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none, water, coffee, wine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5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>
                          <a:effectLst/>
                          <a:latin typeface="ui-sans-serif"/>
                        </a:rPr>
                        <a:t>fill-amount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empty, 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38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>
                          <a:effectLst/>
                          <a:latin typeface="ui-sans-serif"/>
                        </a:rPr>
                        <a:t>ms-remaining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[int]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85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>
                          <a:effectLst/>
                          <a:latin typeface="ui-sans-serif"/>
                        </a:rPr>
                        <a:t>grabbed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[bool]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76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BF8025-4E34-2A4E-42F1-BB52095B9275}"/>
              </a:ext>
            </a:extLst>
          </p:cNvPr>
          <p:cNvGraphicFramePr>
            <a:graphicFrameLocks noGrp="1"/>
          </p:cNvGraphicFramePr>
          <p:nvPr/>
        </p:nvGraphicFramePr>
        <p:xfrm>
          <a:off x="7732959" y="1480018"/>
          <a:ext cx="4044379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588">
                  <a:extLst>
                    <a:ext uri="{9D8B030D-6E8A-4147-A177-3AD203B41FA5}">
                      <a16:colId xmlns:a16="http://schemas.microsoft.com/office/drawing/2014/main" val="1514943052"/>
                    </a:ext>
                  </a:extLst>
                </a:gridCol>
                <a:gridCol w="2518791">
                  <a:extLst>
                    <a:ext uri="{9D8B030D-6E8A-4147-A177-3AD203B41FA5}">
                      <a16:colId xmlns:a16="http://schemas.microsoft.com/office/drawing/2014/main" val="3573350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814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activated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[bool]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4043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[bool]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63143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broken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[bool]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100535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dirty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[bool]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88940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sliced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[bool]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183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used-up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[bool]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8588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cook-state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raw, cooked, burnt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2523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in-view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400" b="0" dirty="0">
                          <a:effectLst/>
                          <a:latin typeface="ui-sans-serif"/>
                        </a:rPr>
                        <a:t>[bool]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879148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65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12A3-E3C5-7A24-E0D7-B50B2B19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195" y="2766217"/>
            <a:ext cx="1484837" cy="1325563"/>
          </a:xfrm>
        </p:spPr>
        <p:txBody>
          <a:bodyPr/>
          <a:lstStyle/>
          <a:p>
            <a:r>
              <a:rPr lang="en-US" dirty="0"/>
              <a:t>SVS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FC2A3-AE72-5137-2CB4-AF60A74F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566" y="40873"/>
            <a:ext cx="6630649" cy="67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60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B2D7-503C-27C2-F412-49B3DB1B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146" y="2766218"/>
            <a:ext cx="1499828" cy="1325563"/>
          </a:xfrm>
        </p:spPr>
        <p:txBody>
          <a:bodyPr/>
          <a:lstStyle/>
          <a:p>
            <a:r>
              <a:rPr lang="en-US" dirty="0"/>
              <a:t>SVS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80D28-3FF9-E11F-FA0F-218B3566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787" y="275166"/>
            <a:ext cx="8618094" cy="63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01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B7791-8AD5-685F-0FC5-816C3D28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079" y="2766218"/>
            <a:ext cx="1379906" cy="1325563"/>
          </a:xfrm>
        </p:spPr>
        <p:txBody>
          <a:bodyPr/>
          <a:lstStyle/>
          <a:p>
            <a:r>
              <a:rPr lang="en-US" dirty="0"/>
              <a:t>SVS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47A2C-A04D-5229-6F44-1FF5AB16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685" y="163857"/>
            <a:ext cx="8283315" cy="65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64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A5D1-77E3-DDFA-559B-3F6246B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AAC74-512B-3D3D-A5BD-BF5A84266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 </a:t>
            </a:r>
            <a:r>
              <a:rPr lang="en-US" dirty="0" err="1"/>
              <a:t>iTHOR</a:t>
            </a:r>
            <a:r>
              <a:rPr lang="en-US" dirty="0"/>
              <a:t> API 😢</a:t>
            </a:r>
          </a:p>
          <a:p>
            <a:r>
              <a:rPr lang="en-US" dirty="0"/>
              <a:t>Simulated in Python wrapper</a:t>
            </a:r>
          </a:p>
          <a:p>
            <a:r>
              <a:rPr lang="en-US" dirty="0"/>
              <a:t>Simulated time passes per action</a:t>
            </a:r>
          </a:p>
          <a:p>
            <a:r>
              <a:rPr lang="en-US" dirty="0"/>
              <a:t>Simulated time passes per Soar decision cycle</a:t>
            </a:r>
          </a:p>
        </p:txBody>
      </p:sp>
      <p:pic>
        <p:nvPicPr>
          <p:cNvPr id="5" name="Picture 4" descr="A picture containing watch&#10;&#10;AI-generated content may be incorrect.">
            <a:extLst>
              <a:ext uri="{FF2B5EF4-FFF2-40B4-BE49-F238E27FC236}">
                <a16:creationId xmlns:a16="http://schemas.microsoft.com/office/drawing/2014/main" id="{F57B7CEA-0A59-D2ED-B83C-0D990E355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15400" y="2009775"/>
            <a:ext cx="2838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76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30AB-9840-C250-79B8-4EA832DD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Timers and Cooking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0E1A-6E18-ACAD-83E0-9C3F43DE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Cooking accumulates energy in cooked items</a:t>
            </a:r>
          </a:p>
          <a:p>
            <a:r>
              <a:rPr lang="en-US" dirty="0"/>
              <a:t>Food is cooked or burnt when energy is accumulated</a:t>
            </a:r>
          </a:p>
          <a:p>
            <a:r>
              <a:rPr lang="en-US" dirty="0"/>
              <a:t>Coffee maker, toaster, etc. turn off when timer expires</a:t>
            </a:r>
          </a:p>
          <a:p>
            <a:endParaRPr lang="en-US" dirty="0"/>
          </a:p>
        </p:txBody>
      </p:sp>
      <p:pic>
        <p:nvPicPr>
          <p:cNvPr id="5" name="Picture 4" descr="A person cooking food on a stove&#10;&#10;AI-generated content may be incorrect.">
            <a:extLst>
              <a:ext uri="{FF2B5EF4-FFF2-40B4-BE49-F238E27FC236}">
                <a16:creationId xmlns:a16="http://schemas.microsoft.com/office/drawing/2014/main" id="{ABC7A41F-3E19-2B6E-2921-DF6AD62FC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52850" y="3430588"/>
            <a:ext cx="4686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8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BEDC-5288-6642-A546-C7200F85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Timers/Cooking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6647-5EBD-18A3-3954-EDDB9B460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ms_per_decision_cycle</a:t>
            </a:r>
            <a:r>
              <a:rPr lang="en-US" dirty="0"/>
              <a:t> = 50</a:t>
            </a:r>
          </a:p>
          <a:p>
            <a:r>
              <a:rPr lang="en-US" dirty="0" err="1"/>
              <a:t>ms_per_action</a:t>
            </a:r>
            <a:r>
              <a:rPr lang="en-US" dirty="0"/>
              <a:t> = 2000</a:t>
            </a:r>
          </a:p>
          <a:p>
            <a:r>
              <a:rPr lang="en-US" dirty="0" err="1"/>
              <a:t>cook_energy_joules</a:t>
            </a:r>
            <a:r>
              <a:rPr lang="en-US" dirty="0"/>
              <a:t> = {potato: 15000, bread: 1000, default: 1000}</a:t>
            </a:r>
          </a:p>
          <a:p>
            <a:r>
              <a:rPr lang="en-US" dirty="0" err="1"/>
              <a:t>cook_power_watts</a:t>
            </a:r>
            <a:r>
              <a:rPr lang="en-US" dirty="0"/>
              <a:t> = {microwave: 1000, toaster: 250, default: 1000}</a:t>
            </a:r>
          </a:p>
          <a:p>
            <a:r>
              <a:rPr lang="en-US" dirty="0" err="1"/>
              <a:t>burn_tolerance</a:t>
            </a:r>
            <a:r>
              <a:rPr lang="en-US" dirty="0"/>
              <a:t> = 0.9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4A0DC-E5D7-F777-1125-1537FD57A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18467" y="5213350"/>
            <a:ext cx="4501147" cy="16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08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2C35A-C272-4AF4-7245-6B0A9218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80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3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DB7057-3619-0DBF-ACC0-EEC2F7BD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3" y="2048933"/>
            <a:ext cx="11648437" cy="238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86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3AC1D6-C0F1-914B-A78C-BDB789F0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148"/>
          <a:stretch/>
        </p:blipFill>
        <p:spPr>
          <a:xfrm>
            <a:off x="2281310" y="0"/>
            <a:ext cx="7629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4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FBAE-C009-F5E8-03EA-BD28DF7F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4AB20-C467-249D-95FC-8021EA206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Official AI2THOR builds are fully automated</a:t>
            </a:r>
          </a:p>
          <a:p>
            <a:r>
              <a:rPr lang="en-US" dirty="0"/>
              <a:t>Fork is not so lucky</a:t>
            </a:r>
          </a:p>
          <a:p>
            <a:r>
              <a:rPr lang="en-US" dirty="0"/>
              <a:t>Build on our machines, upload to GitHub</a:t>
            </a:r>
          </a:p>
          <a:p>
            <a:r>
              <a:rPr lang="en-US" dirty="0"/>
              <a:t>Change download URL in Python ai2thor package fork</a:t>
            </a:r>
          </a:p>
          <a:p>
            <a:r>
              <a:rPr lang="en-US" dirty="0"/>
              <a:t>Ask users to update their Python package</a:t>
            </a:r>
          </a:p>
          <a:p>
            <a:r>
              <a:rPr lang="en-US" dirty="0"/>
              <a:t>Auto-downloads our built binary</a:t>
            </a:r>
          </a:p>
        </p:txBody>
      </p:sp>
    </p:spTree>
    <p:extLst>
      <p:ext uri="{BB962C8B-B14F-4D97-AF65-F5344CB8AC3E}">
        <p14:creationId xmlns:p14="http://schemas.microsoft.com/office/powerpoint/2010/main" val="3196312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2933-1A56-4AE1-1CB3-AF7D5F2A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AEBEF-D4C4-D7D9-001D-6E5B27C83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AI2Thor built on Unity and C# scripts  (Some Python as well).</a:t>
            </a:r>
          </a:p>
          <a:p>
            <a:pPr algn="l"/>
            <a:r>
              <a:rPr lang="en-US" dirty="0"/>
              <a:t>(Most) all games objects based on novel defined type: 	</a:t>
            </a:r>
            <a:r>
              <a:rPr lang="en-US" dirty="0" err="1"/>
              <a:t>SimObjectPhysics</a:t>
            </a:r>
            <a:endParaRPr lang="en-US" dirty="0"/>
          </a:p>
          <a:p>
            <a:pPr algn="l"/>
            <a:r>
              <a:rPr lang="en-US" dirty="0"/>
              <a:t>All objects have unique object IDs.</a:t>
            </a:r>
          </a:p>
          <a:p>
            <a:pPr algn="l"/>
            <a:r>
              <a:rPr lang="en-US" dirty="0"/>
              <a:t>New objects have been introduced to AI2Thor:</a:t>
            </a:r>
          </a:p>
          <a:p>
            <a:pPr algn="l"/>
            <a:r>
              <a:rPr lang="en-US" dirty="0"/>
              <a:t>	Carrot (and slices)</a:t>
            </a:r>
          </a:p>
          <a:p>
            <a:pPr algn="l"/>
            <a:r>
              <a:rPr lang="en-US" dirty="0"/>
              <a:t>	Soda Can</a:t>
            </a:r>
          </a:p>
          <a:p>
            <a:pPr algn="l"/>
            <a:r>
              <a:rPr lang="en-US" dirty="0"/>
              <a:t>	Dishwasher</a:t>
            </a:r>
          </a:p>
          <a:p>
            <a:pPr algn="l"/>
            <a:r>
              <a:rPr lang="en-US" dirty="0"/>
              <a:t>	Oven</a:t>
            </a:r>
          </a:p>
          <a:p>
            <a:pPr algn="l"/>
            <a:r>
              <a:rPr lang="en-US" dirty="0"/>
              <a:t>Fully understanding the system has been a work in progress.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33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A6C2-3537-B86E-A5F4-DA063C94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Robot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8FF12-B9D2-A35C-BCF1-C9C87CD2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" t="1155" r="1101" b="13881"/>
          <a:stretch/>
        </p:blipFill>
        <p:spPr>
          <a:xfrm>
            <a:off x="1154242" y="1391248"/>
            <a:ext cx="10722964" cy="53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96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CB51-328F-15A6-7FC2-D2E28887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F91C-96C7-FDD9-245E-04FD87A0F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Artwork  ($$)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Boundaries (boxes, cylinders, spheres, capsules)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Triggers (more boundary structures)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Receptacle (for objects that can hold other things) (again, more boundary structures)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Visible Points (points that surround the surface of the object)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Action-Specific components that can reference existing (C#) scripts: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Openable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Cookable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Cleanable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6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7FD8-64AF-F4F6-B00A-51939765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Mesh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4FF35-5132-0417-41A4-094B2418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" t="1510" r="881" b="11857"/>
          <a:stretch/>
        </p:blipFill>
        <p:spPr>
          <a:xfrm>
            <a:off x="1758294" y="1540786"/>
            <a:ext cx="974014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01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0DC8C-4A7D-F12A-9405-843C08C0C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1367" r="819" b="12005"/>
          <a:stretch/>
        </p:blipFill>
        <p:spPr>
          <a:xfrm>
            <a:off x="1476125" y="1557191"/>
            <a:ext cx="10004684" cy="493568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7EF2461-A8F3-2126-9E7C-C6ADFB0D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Collisions Layer</a:t>
            </a:r>
          </a:p>
        </p:txBody>
      </p:sp>
    </p:spTree>
    <p:extLst>
      <p:ext uri="{BB962C8B-B14F-4D97-AF65-F5344CB8AC3E}">
        <p14:creationId xmlns:p14="http://schemas.microsoft.com/office/powerpoint/2010/main" val="2284134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8F4F-F1C2-D551-7C9B-772D55B6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7F4EC-417C-79E3-C7E9-76636F37F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Objects are considered 'visible' if they are close enough to interact with and faced by robot.</a:t>
            </a:r>
          </a:p>
          <a:p>
            <a:r>
              <a:rPr lang="en-US" sz="2800" dirty="0"/>
              <a:t>For each visible point, a </a:t>
            </a:r>
            <a:r>
              <a:rPr lang="en-US" sz="2800" dirty="0" err="1"/>
              <a:t>raycast</a:t>
            </a:r>
            <a:r>
              <a:rPr lang="en-US" sz="2800" dirty="0"/>
              <a:t> is created from the robot camera through the point</a:t>
            </a:r>
          </a:p>
          <a:p>
            <a:r>
              <a:rPr lang="en-US" sz="2800" dirty="0"/>
              <a:t>If ray intersects boundary box, object is considered 'visible’</a:t>
            </a:r>
          </a:p>
          <a:p>
            <a:r>
              <a:rPr lang="en-US" sz="2800" dirty="0"/>
              <a:t>Collision boxes and list of visible points needed to show '</a:t>
            </a:r>
            <a:r>
              <a:rPr lang="en-US" sz="2800" dirty="0" err="1"/>
              <a:t>visiblity</a:t>
            </a:r>
            <a:r>
              <a:rPr lang="en-US" sz="2800" dirty="0"/>
              <a:t>' for an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04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0568-54E2-BCF4-B1C8-38AFABD6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Visibility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07656-DA45-A84C-B8BF-DAF7DA073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1367" r="1202" b="12034"/>
          <a:stretch/>
        </p:blipFill>
        <p:spPr>
          <a:xfrm>
            <a:off x="1613943" y="1514007"/>
            <a:ext cx="10028852" cy="49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10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F18F-37BE-67DD-F900-A7807C6A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Robot Visibility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54271-BA6A-9033-A91B-37DA0C09A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" t="1642" r="1333" b="11482"/>
          <a:stretch/>
        </p:blipFill>
        <p:spPr>
          <a:xfrm>
            <a:off x="1469036" y="1528997"/>
            <a:ext cx="9966815" cy="49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7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8463-DC30-CE46-B1CD-D5464951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D1A7-B8BB-AEDC-276F-1F86F164A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AEA9F-B820-AD59-457D-04C067D2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4793"/>
          <a:stretch/>
        </p:blipFill>
        <p:spPr>
          <a:xfrm>
            <a:off x="593574" y="3058950"/>
            <a:ext cx="11454458" cy="94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41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745B-6069-2B15-C1F8-F5AE02B6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on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FEE34-3BA7-3F8C-06EE-DD12A05A3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 on an Object</a:t>
            </a:r>
          </a:p>
          <a:p>
            <a:r>
              <a:rPr lang="en-US" dirty="0"/>
              <a:t>To act on an object, a </a:t>
            </a:r>
            <a:r>
              <a:rPr lang="en-US" dirty="0" err="1"/>
              <a:t>ServerAction</a:t>
            </a:r>
            <a:r>
              <a:rPr lang="en-US" dirty="0"/>
              <a:t> class instance is created; assigned with the </a:t>
            </a:r>
            <a:r>
              <a:rPr lang="en-US" dirty="0" err="1"/>
              <a:t>ObjectID</a:t>
            </a:r>
            <a:r>
              <a:rPr lang="en-US" dirty="0"/>
              <a:t>.</a:t>
            </a:r>
          </a:p>
          <a:p>
            <a:r>
              <a:rPr lang="en-US" dirty="0"/>
              <a:t>Can then be processed:</a:t>
            </a:r>
          </a:p>
          <a:p>
            <a:r>
              <a:rPr lang="en-US" dirty="0" err="1"/>
              <a:t>CleanObject</a:t>
            </a:r>
            <a:r>
              <a:rPr lang="en-US" dirty="0"/>
              <a:t>(</a:t>
            </a:r>
            <a:r>
              <a:rPr lang="en-US" dirty="0" err="1"/>
              <a:t>mySrvrAct</a:t>
            </a:r>
            <a:r>
              <a:rPr lang="en-US" dirty="0"/>
              <a:t>);</a:t>
            </a:r>
          </a:p>
          <a:p>
            <a:r>
              <a:rPr lang="en-US" dirty="0" err="1"/>
              <a:t>CookObject</a:t>
            </a:r>
            <a:r>
              <a:rPr lang="en-US" dirty="0"/>
              <a:t>(</a:t>
            </a:r>
            <a:r>
              <a:rPr lang="en-US" dirty="0" err="1"/>
              <a:t>mySrvrAct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88940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E1A24-CA1D-F86F-4CA6-735EF361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Nuggets and Coal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0927C-9F8C-DB82-2F64-23259C2C0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808287"/>
            <a:ext cx="5157787" cy="3684588"/>
          </a:xfrm>
        </p:spPr>
        <p:txBody>
          <a:bodyPr/>
          <a:lstStyle/>
          <a:p>
            <a:r>
              <a:rPr lang="en-US" dirty="0"/>
              <a:t>Looks nice</a:t>
            </a:r>
          </a:p>
          <a:p>
            <a:r>
              <a:rPr lang="en-US" dirty="0"/>
              <a:t>Interesting planning/interaction domain</a:t>
            </a:r>
          </a:p>
          <a:p>
            <a:r>
              <a:rPr lang="en-US" dirty="0"/>
              <a:t>World model granularity fits research goals</a:t>
            </a:r>
          </a:p>
          <a:p>
            <a:r>
              <a:rPr lang="en-US" dirty="0"/>
              <a:t>“Faked” world editing is easy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D481F-A2C9-A3D3-BD46-7050609F2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08157"/>
            <a:ext cx="5183188" cy="3684588"/>
          </a:xfrm>
        </p:spPr>
        <p:txBody>
          <a:bodyPr/>
          <a:lstStyle/>
          <a:p>
            <a:r>
              <a:rPr lang="en-US" dirty="0"/>
              <a:t>Difficult build process for forks</a:t>
            </a:r>
          </a:p>
          <a:p>
            <a:r>
              <a:rPr lang="en-US" dirty="0"/>
              <a:t>Difficult to cross granularities</a:t>
            </a:r>
          </a:p>
          <a:p>
            <a:r>
              <a:rPr lang="en-US" dirty="0"/>
              <a:t>World editing is complex</a:t>
            </a:r>
          </a:p>
          <a:p>
            <a:endParaRPr lang="en-US" dirty="0"/>
          </a:p>
        </p:txBody>
      </p:sp>
      <p:pic>
        <p:nvPicPr>
          <p:cNvPr id="7" name="Picture 12" descr="gold nugget illustration">
            <a:extLst>
              <a:ext uri="{FF2B5EF4-FFF2-40B4-BE49-F238E27FC236}">
                <a16:creationId xmlns:a16="http://schemas.microsoft.com/office/drawing/2014/main" id="{E60D7486-0038-396C-DFF4-B6297C4CD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0"/>
          <a:stretch/>
        </p:blipFill>
        <p:spPr bwMode="auto">
          <a:xfrm>
            <a:off x="2715321" y="1478553"/>
            <a:ext cx="1400367" cy="11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ump of coal illustration">
            <a:extLst>
              <a:ext uri="{FF2B5EF4-FFF2-40B4-BE49-F238E27FC236}">
                <a16:creationId xmlns:a16="http://schemas.microsoft.com/office/drawing/2014/main" id="{4BF8732B-3BD4-E471-1AB6-D291E4FCD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2"/>
          <a:stretch/>
        </p:blipFill>
        <p:spPr bwMode="auto">
          <a:xfrm>
            <a:off x="8110776" y="1478553"/>
            <a:ext cx="1357501" cy="11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510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3A66-7250-ADAF-6C52-27C11C2E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E872E-557A-5110-D6E1-63A8BFE4F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Questions and comments are welcome</a:t>
            </a:r>
          </a:p>
        </p:txBody>
      </p:sp>
    </p:spTree>
    <p:extLst>
      <p:ext uri="{BB962C8B-B14F-4D97-AF65-F5344CB8AC3E}">
        <p14:creationId xmlns:p14="http://schemas.microsoft.com/office/powerpoint/2010/main" val="85682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D62E1-D4EE-B740-D13C-993591CA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E667-BFD2-E048-7A01-CC5CC08F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31F84-8C06-53D8-0FDB-37167AE9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84" b="58972"/>
          <a:stretch/>
        </p:blipFill>
        <p:spPr>
          <a:xfrm>
            <a:off x="574524" y="2600325"/>
            <a:ext cx="11454458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7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C6A3-EF6D-57BF-5897-F8AD2CD5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05EF-0D41-976B-D78C-C3491D0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3963C-8A84-2327-DEB5-7837F3BB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455"/>
          <a:stretch/>
        </p:blipFill>
        <p:spPr>
          <a:xfrm>
            <a:off x="585142" y="2792412"/>
            <a:ext cx="11454458" cy="12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9C72-F50A-1793-DB0D-F8630C1C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AI2THOR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50165-4266-B78B-6098-5C07784E7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940" y="294266"/>
            <a:ext cx="7772400" cy="61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3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5E136-70C8-3614-7555-35EDA4236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619EE-7B0F-3A56-FB6D-029591B1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445" y="130779"/>
            <a:ext cx="8403110" cy="659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1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F0B9-786B-D944-386D-C9B471E6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AI2THOR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7C18A1-780F-0B56-6942-F4942F6B4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1921" y="1825625"/>
            <a:ext cx="7733558" cy="4351338"/>
          </a:xfrm>
        </p:spPr>
      </p:pic>
    </p:spTree>
    <p:extLst>
      <p:ext uri="{BB962C8B-B14F-4D97-AF65-F5344CB8AC3E}">
        <p14:creationId xmlns:p14="http://schemas.microsoft.com/office/powerpoint/2010/main" val="24547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C_Template_V1" id="{8BC6D404-11AE-DF48-A65E-53F30410AF22}" vid="{D3CEEA80-1A1F-0E4B-935B-547A7867D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8995</TotalTime>
  <Words>1361</Words>
  <Application>Microsoft Macintosh PowerPoint</Application>
  <PresentationFormat>Widescreen</PresentationFormat>
  <Paragraphs>237</Paragraphs>
  <Slides>42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ui-sans-serif</vt:lpstr>
      <vt:lpstr>Aptos</vt:lpstr>
      <vt:lpstr>Arial</vt:lpstr>
      <vt:lpstr>Calibri</vt:lpstr>
      <vt:lpstr>Helvetica Neue</vt:lpstr>
      <vt:lpstr>Office Theme</vt:lpstr>
      <vt:lpstr>Integrating AI2THOR and Soar</vt:lpstr>
      <vt:lpstr>AI2THOR</vt:lpstr>
      <vt:lpstr>PowerPoint Presentation</vt:lpstr>
      <vt:lpstr>PowerPoint Presentation</vt:lpstr>
      <vt:lpstr>PowerPoint Presentation</vt:lpstr>
      <vt:lpstr>PowerPoint Presentation</vt:lpstr>
      <vt:lpstr>AI2THOR</vt:lpstr>
      <vt:lpstr>PowerPoint Presentation</vt:lpstr>
      <vt:lpstr>AI2THOR Architecture</vt:lpstr>
      <vt:lpstr>AI2THOR Architecture</vt:lpstr>
      <vt:lpstr>THOR-Soar Architecture</vt:lpstr>
      <vt:lpstr>PowerPoint Presentation</vt:lpstr>
      <vt:lpstr>PowerPoint Presentation</vt:lpstr>
      <vt:lpstr>AI2THOR APIs</vt:lpstr>
      <vt:lpstr>AI2THOR APIs</vt:lpstr>
      <vt:lpstr>Working Assumptions</vt:lpstr>
      <vt:lpstr>PowerPoint Presentation</vt:lpstr>
      <vt:lpstr>Pysoarlib</vt:lpstr>
      <vt:lpstr>Agent Config</vt:lpstr>
      <vt:lpstr>Input Link</vt:lpstr>
      <vt:lpstr>Input Link</vt:lpstr>
      <vt:lpstr>Object Attributes</vt:lpstr>
      <vt:lpstr>SVS</vt:lpstr>
      <vt:lpstr>SVS</vt:lpstr>
      <vt:lpstr>SVS</vt:lpstr>
      <vt:lpstr>Modeling Time</vt:lpstr>
      <vt:lpstr>Timers and Cooking</vt:lpstr>
      <vt:lpstr>Timers/Cooking Configuration</vt:lpstr>
      <vt:lpstr>PowerPoint Presentation</vt:lpstr>
      <vt:lpstr>PowerPoint Presentation</vt:lpstr>
      <vt:lpstr>Distribution</vt:lpstr>
      <vt:lpstr>Unity Basics</vt:lpstr>
      <vt:lpstr>Robot View</vt:lpstr>
      <vt:lpstr>Adding Objects</vt:lpstr>
      <vt:lpstr>Mesh Layer</vt:lpstr>
      <vt:lpstr>Collisions Layer</vt:lpstr>
      <vt:lpstr>Visibility</vt:lpstr>
      <vt:lpstr>Visibility Point</vt:lpstr>
      <vt:lpstr>Robot Visibility</vt:lpstr>
      <vt:lpstr>Acting on Objects</vt:lpstr>
      <vt:lpstr>      Nuggets and Coal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Glenn</dc:creator>
  <cp:lastModifiedBy>Nathan Glenn</cp:lastModifiedBy>
  <cp:revision>24</cp:revision>
  <cp:lastPrinted>2024-05-28T03:39:14Z</cp:lastPrinted>
  <dcterms:created xsi:type="dcterms:W3CDTF">2024-05-17T18:37:12Z</dcterms:created>
  <dcterms:modified xsi:type="dcterms:W3CDTF">2025-05-05T02:01:29Z</dcterms:modified>
</cp:coreProperties>
</file>